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93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4390" y="2563058"/>
            <a:ext cx="4965502" cy="3103483"/>
          </a:xfrm>
          <a:prstGeom prst="rect">
            <a:avLst/>
          </a:prstGeom>
        </p:spPr>
      </p:pic>
      <p:sp>
        <p:nvSpPr>
          <p:cNvPr id="6" name="Text 1"/>
          <p:cNvSpPr/>
          <p:nvPr/>
        </p:nvSpPr>
        <p:spPr>
          <a:xfrm>
            <a:off x="729020" y="905351"/>
            <a:ext cx="7685961" cy="3772852"/>
          </a:xfrm>
          <a:prstGeom prst="rect">
            <a:avLst/>
          </a:prstGeom>
          <a:noFill/>
          <a:ln/>
        </p:spPr>
        <p:txBody>
          <a:bodyPr wrap="square" rtlCol="0" anchor="t"/>
          <a:lstStyle/>
          <a:p>
            <a:pPr marL="0" indent="0">
              <a:lnSpc>
                <a:spcPts val="7427"/>
              </a:lnSpc>
              <a:buNone/>
            </a:pPr>
            <a:r>
              <a:rPr lang="en-US" sz="5942" b="1" dirty="0">
                <a:solidFill>
                  <a:srgbClr val="000000"/>
                </a:solidFill>
                <a:latin typeface="Petrona" pitchFamily="34" charset="0"/>
                <a:ea typeface="Petrona" pitchFamily="34" charset="-122"/>
                <a:cs typeface="Petrona" pitchFamily="34" charset="-120"/>
              </a:rPr>
              <a:t>Dynamic Memory Allocation and Optimization in C Programming</a:t>
            </a:r>
            <a:endParaRPr lang="en-US" sz="5942" dirty="0"/>
          </a:p>
        </p:txBody>
      </p:sp>
      <p:sp>
        <p:nvSpPr>
          <p:cNvPr id="7" name="Text 2"/>
          <p:cNvSpPr/>
          <p:nvPr/>
        </p:nvSpPr>
        <p:spPr>
          <a:xfrm>
            <a:off x="729020" y="4990624"/>
            <a:ext cx="7685961" cy="2333625"/>
          </a:xfrm>
          <a:prstGeom prst="rect">
            <a:avLst/>
          </a:prstGeom>
          <a:noFill/>
          <a:ln/>
        </p:spPr>
        <p:txBody>
          <a:bodyPr wrap="square" rtlCol="0" anchor="t"/>
          <a:lstStyle/>
          <a:p>
            <a:pPr marL="0" indent="0">
              <a:lnSpc>
                <a:spcPts val="2624"/>
              </a:lnSpc>
              <a:buNone/>
            </a:pPr>
            <a:r>
              <a:rPr lang="en-US" sz="1640" dirty="0">
                <a:solidFill>
                  <a:srgbClr val="272525"/>
                </a:solidFill>
                <a:latin typeface="Inter" pitchFamily="34" charset="0"/>
                <a:ea typeface="Inter" pitchFamily="34" charset="-122"/>
                <a:cs typeface="Inter" pitchFamily="34" charset="-120"/>
              </a:rPr>
              <a:t>This project report presents the design and implementation of a custom memory allocation system in C, termed "A2M BF-FF," which utilizes First-Fit (FF) and Best-Fit (BF) allocation strategies. The primary goal is to create an efficient and flexible memory allocator that addresses common issues such as fragmentation and dynamic memory needs. The project encompasses developing a set of functions to manage memory allocation and deallocation, along with implementing memory coalescing to reduce fragmentation.  </a:t>
            </a:r>
            <a:endParaRPr lang="en-US" sz="164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021562"/>
            <a:ext cx="7415927" cy="2235994"/>
          </a:xfrm>
          <a:prstGeom prst="rect">
            <a:avLst/>
          </a:prstGeom>
          <a:noFill/>
          <a:ln/>
        </p:spPr>
        <p:txBody>
          <a:bodyPr wrap="square" rtlCol="0" anchor="t"/>
          <a:lstStyle/>
          <a:p>
            <a:pPr marL="0" indent="0">
              <a:lnSpc>
                <a:spcPts val="8803"/>
              </a:lnSpc>
              <a:buNone/>
            </a:pPr>
            <a:r>
              <a:rPr lang="en-US" sz="7042" b="1" dirty="0">
                <a:solidFill>
                  <a:srgbClr val="000000"/>
                </a:solidFill>
                <a:latin typeface="Petrona" pitchFamily="34" charset="0"/>
                <a:ea typeface="Petrona" pitchFamily="34" charset="-122"/>
                <a:cs typeface="Petrona" pitchFamily="34" charset="-120"/>
              </a:rPr>
              <a:t>Conclusion and Thank you</a:t>
            </a:r>
            <a:endParaRPr lang="en-US" sz="7042" dirty="0"/>
          </a:p>
        </p:txBody>
      </p:sp>
      <p:sp>
        <p:nvSpPr>
          <p:cNvPr id="6" name="Text 2"/>
          <p:cNvSpPr/>
          <p:nvPr/>
        </p:nvSpPr>
        <p:spPr>
          <a:xfrm>
            <a:off x="864037" y="4627840"/>
            <a:ext cx="7415927"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In conclusion, this custom memory allocation system has proven to be a reliable and efficient alternative to the standard library functions. We hope the insights and techniques shared here will inspire further innovation in systems programming.</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52249"/>
          </a:xfrm>
          <a:prstGeom prst="rect">
            <a:avLst/>
          </a:prstGeom>
        </p:spPr>
      </p:pic>
      <p:sp>
        <p:nvSpPr>
          <p:cNvPr id="5" name="Text 1"/>
          <p:cNvSpPr/>
          <p:nvPr/>
        </p:nvSpPr>
        <p:spPr>
          <a:xfrm>
            <a:off x="1301472" y="3533180"/>
            <a:ext cx="8990171" cy="722352"/>
          </a:xfrm>
          <a:prstGeom prst="rect">
            <a:avLst/>
          </a:prstGeom>
          <a:noFill/>
          <a:ln/>
        </p:spPr>
        <p:txBody>
          <a:bodyPr wrap="none" rtlCol="0" anchor="t"/>
          <a:lstStyle/>
          <a:p>
            <a:pPr marL="0" indent="0">
              <a:lnSpc>
                <a:spcPts val="5689"/>
              </a:lnSpc>
              <a:buNone/>
            </a:pPr>
            <a:r>
              <a:rPr lang="en-US" sz="4551" b="1" dirty="0">
                <a:solidFill>
                  <a:srgbClr val="000000"/>
                </a:solidFill>
                <a:latin typeface="Petrona" pitchFamily="34" charset="0"/>
                <a:ea typeface="Petrona" pitchFamily="34" charset="-122"/>
                <a:cs typeface="Petrona" pitchFamily="34" charset="-120"/>
              </a:rPr>
              <a:t>Importance of Memory Allocation</a:t>
            </a:r>
            <a:endParaRPr lang="en-US" sz="4551" dirty="0"/>
          </a:p>
        </p:txBody>
      </p:sp>
      <p:sp>
        <p:nvSpPr>
          <p:cNvPr id="6" name="Shape 2"/>
          <p:cNvSpPr/>
          <p:nvPr/>
        </p:nvSpPr>
        <p:spPr>
          <a:xfrm>
            <a:off x="1301472" y="4833342"/>
            <a:ext cx="495300" cy="495300"/>
          </a:xfrm>
          <a:prstGeom prst="roundRect">
            <a:avLst>
              <a:gd name="adj" fmla="val 18671"/>
            </a:avLst>
          </a:prstGeom>
          <a:solidFill>
            <a:srgbClr val="CCEEFF"/>
          </a:solidFill>
          <a:ln w="7620">
            <a:solidFill>
              <a:srgbClr val="B2D4E5"/>
            </a:solidFill>
            <a:prstDash val="solid"/>
          </a:ln>
        </p:spPr>
      </p:sp>
      <p:sp>
        <p:nvSpPr>
          <p:cNvPr id="7" name="Text 3"/>
          <p:cNvSpPr/>
          <p:nvPr/>
        </p:nvSpPr>
        <p:spPr>
          <a:xfrm>
            <a:off x="1474827" y="4907518"/>
            <a:ext cx="148471" cy="346829"/>
          </a:xfrm>
          <a:prstGeom prst="rect">
            <a:avLst/>
          </a:prstGeom>
          <a:noFill/>
          <a:ln/>
        </p:spPr>
        <p:txBody>
          <a:bodyPr wrap="none" rtlCol="0" anchor="t"/>
          <a:lstStyle/>
          <a:p>
            <a:pPr marL="0" indent="0" algn="ctr">
              <a:lnSpc>
                <a:spcPts val="2731"/>
              </a:lnSpc>
              <a:buNone/>
            </a:pPr>
            <a:r>
              <a:rPr lang="en-US" sz="2731" b="1" dirty="0">
                <a:solidFill>
                  <a:srgbClr val="272525"/>
                </a:solidFill>
                <a:latin typeface="Petrona" pitchFamily="34" charset="0"/>
                <a:ea typeface="Petrona" pitchFamily="34" charset="-122"/>
                <a:cs typeface="Petrona" pitchFamily="34" charset="-120"/>
              </a:rPr>
              <a:t>1</a:t>
            </a:r>
            <a:endParaRPr lang="en-US" sz="2731" dirty="0"/>
          </a:p>
        </p:txBody>
      </p:sp>
      <p:sp>
        <p:nvSpPr>
          <p:cNvPr id="8" name="Text 4"/>
          <p:cNvSpPr/>
          <p:nvPr/>
        </p:nvSpPr>
        <p:spPr>
          <a:xfrm>
            <a:off x="2016919" y="4833342"/>
            <a:ext cx="3146941" cy="722233"/>
          </a:xfrm>
          <a:prstGeom prst="rect">
            <a:avLst/>
          </a:prstGeom>
          <a:noFill/>
          <a:ln/>
        </p:spPr>
        <p:txBody>
          <a:bodyPr wrap="square" rtlCol="0" anchor="t"/>
          <a:lstStyle/>
          <a:p>
            <a:pPr marL="0" indent="0">
              <a:lnSpc>
                <a:spcPts val="2844"/>
              </a:lnSpc>
              <a:buNone/>
            </a:pPr>
            <a:r>
              <a:rPr lang="en-US" sz="2275" b="1" dirty="0">
                <a:solidFill>
                  <a:srgbClr val="272525"/>
                </a:solidFill>
                <a:latin typeface="Petrona" pitchFamily="34" charset="0"/>
                <a:ea typeface="Petrona" pitchFamily="34" charset="-122"/>
                <a:cs typeface="Petrona" pitchFamily="34" charset="-120"/>
              </a:rPr>
              <a:t>Efficient Resource Utilization</a:t>
            </a:r>
            <a:endParaRPr lang="en-US" sz="2275" dirty="0"/>
          </a:p>
        </p:txBody>
      </p:sp>
      <p:sp>
        <p:nvSpPr>
          <p:cNvPr id="9" name="Text 5"/>
          <p:cNvSpPr/>
          <p:nvPr/>
        </p:nvSpPr>
        <p:spPr>
          <a:xfrm>
            <a:off x="2016919" y="5687616"/>
            <a:ext cx="3146941" cy="1760934"/>
          </a:xfrm>
          <a:prstGeom prst="rect">
            <a:avLst/>
          </a:prstGeom>
          <a:noFill/>
          <a:ln/>
        </p:spPr>
        <p:txBody>
          <a:bodyPr wrap="square" rtlCol="0" anchor="t"/>
          <a:lstStyle/>
          <a:p>
            <a:pPr marL="0" indent="0">
              <a:lnSpc>
                <a:spcPts val="2774"/>
              </a:lnSpc>
              <a:buNone/>
            </a:pPr>
            <a:r>
              <a:rPr lang="en-US" sz="1734" dirty="0">
                <a:solidFill>
                  <a:srgbClr val="272525"/>
                </a:solidFill>
                <a:latin typeface="Inter" pitchFamily="34" charset="0"/>
                <a:ea typeface="Inter" pitchFamily="34" charset="-122"/>
                <a:cs typeface="Inter" pitchFamily="34" charset="-120"/>
              </a:rPr>
              <a:t>Proper memory allocation ensures efficient use of available memory resources, preventing waste and maximizing performance.</a:t>
            </a:r>
            <a:endParaRPr lang="en-US" sz="1734" dirty="0"/>
          </a:p>
        </p:txBody>
      </p:sp>
      <p:sp>
        <p:nvSpPr>
          <p:cNvPr id="10" name="Shape 6"/>
          <p:cNvSpPr/>
          <p:nvPr/>
        </p:nvSpPr>
        <p:spPr>
          <a:xfrm>
            <a:off x="5384006" y="4833342"/>
            <a:ext cx="495300" cy="495300"/>
          </a:xfrm>
          <a:prstGeom prst="roundRect">
            <a:avLst>
              <a:gd name="adj" fmla="val 18671"/>
            </a:avLst>
          </a:prstGeom>
          <a:solidFill>
            <a:srgbClr val="CCEEFF"/>
          </a:solidFill>
          <a:ln w="7620">
            <a:solidFill>
              <a:srgbClr val="B2D4E5"/>
            </a:solidFill>
            <a:prstDash val="solid"/>
          </a:ln>
        </p:spPr>
      </p:sp>
      <p:sp>
        <p:nvSpPr>
          <p:cNvPr id="11" name="Text 7"/>
          <p:cNvSpPr/>
          <p:nvPr/>
        </p:nvSpPr>
        <p:spPr>
          <a:xfrm>
            <a:off x="5533311" y="4907518"/>
            <a:ext cx="196691" cy="346829"/>
          </a:xfrm>
          <a:prstGeom prst="rect">
            <a:avLst/>
          </a:prstGeom>
          <a:noFill/>
          <a:ln/>
        </p:spPr>
        <p:txBody>
          <a:bodyPr wrap="none" rtlCol="0" anchor="t"/>
          <a:lstStyle/>
          <a:p>
            <a:pPr marL="0" indent="0" algn="ctr">
              <a:lnSpc>
                <a:spcPts val="2731"/>
              </a:lnSpc>
              <a:buNone/>
            </a:pPr>
            <a:r>
              <a:rPr lang="en-US" sz="2731" b="1" dirty="0">
                <a:solidFill>
                  <a:srgbClr val="272525"/>
                </a:solidFill>
                <a:latin typeface="Petrona" pitchFamily="34" charset="0"/>
                <a:ea typeface="Petrona" pitchFamily="34" charset="-122"/>
                <a:cs typeface="Petrona" pitchFamily="34" charset="-120"/>
              </a:rPr>
              <a:t>2</a:t>
            </a:r>
            <a:endParaRPr lang="en-US" sz="2731" dirty="0"/>
          </a:p>
        </p:txBody>
      </p:sp>
      <p:sp>
        <p:nvSpPr>
          <p:cNvPr id="12" name="Text 8"/>
          <p:cNvSpPr/>
          <p:nvPr/>
        </p:nvSpPr>
        <p:spPr>
          <a:xfrm>
            <a:off x="6099453" y="4833342"/>
            <a:ext cx="2889766" cy="361117"/>
          </a:xfrm>
          <a:prstGeom prst="rect">
            <a:avLst/>
          </a:prstGeom>
          <a:noFill/>
          <a:ln/>
        </p:spPr>
        <p:txBody>
          <a:bodyPr wrap="none" rtlCol="0" anchor="t"/>
          <a:lstStyle/>
          <a:p>
            <a:pPr marL="0" indent="0">
              <a:lnSpc>
                <a:spcPts val="2844"/>
              </a:lnSpc>
              <a:buNone/>
            </a:pPr>
            <a:r>
              <a:rPr lang="en-US" sz="2275" b="1" dirty="0">
                <a:solidFill>
                  <a:srgbClr val="272525"/>
                </a:solidFill>
                <a:latin typeface="Petrona" pitchFamily="34" charset="0"/>
                <a:ea typeface="Petrona" pitchFamily="34" charset="-122"/>
                <a:cs typeface="Petrona" pitchFamily="34" charset="-120"/>
              </a:rPr>
              <a:t>Preventing Issues</a:t>
            </a:r>
            <a:endParaRPr lang="en-US" sz="2275" dirty="0"/>
          </a:p>
        </p:txBody>
      </p:sp>
      <p:sp>
        <p:nvSpPr>
          <p:cNvPr id="13" name="Text 9"/>
          <p:cNvSpPr/>
          <p:nvPr/>
        </p:nvSpPr>
        <p:spPr>
          <a:xfrm>
            <a:off x="6099453" y="5326499"/>
            <a:ext cx="3146941" cy="2113121"/>
          </a:xfrm>
          <a:prstGeom prst="rect">
            <a:avLst/>
          </a:prstGeom>
          <a:noFill/>
          <a:ln/>
        </p:spPr>
        <p:txBody>
          <a:bodyPr wrap="square" rtlCol="0" anchor="t"/>
          <a:lstStyle/>
          <a:p>
            <a:pPr marL="0" indent="0">
              <a:lnSpc>
                <a:spcPts val="2774"/>
              </a:lnSpc>
              <a:buNone/>
            </a:pPr>
            <a:r>
              <a:rPr lang="en-US" sz="1734" dirty="0">
                <a:solidFill>
                  <a:srgbClr val="272525"/>
                </a:solidFill>
                <a:latin typeface="Inter" pitchFamily="34" charset="0"/>
                <a:ea typeface="Inter" pitchFamily="34" charset="-122"/>
                <a:cs typeface="Inter" pitchFamily="34" charset="-120"/>
              </a:rPr>
              <a:t>Effective memory management helps avoid memory leaks and fragmentation, which can lead to program instability and performance degradation.</a:t>
            </a:r>
            <a:endParaRPr lang="en-US" sz="1734" dirty="0"/>
          </a:p>
        </p:txBody>
      </p:sp>
      <p:sp>
        <p:nvSpPr>
          <p:cNvPr id="14" name="Shape 10"/>
          <p:cNvSpPr/>
          <p:nvPr/>
        </p:nvSpPr>
        <p:spPr>
          <a:xfrm>
            <a:off x="9466540" y="4833342"/>
            <a:ext cx="495300" cy="495300"/>
          </a:xfrm>
          <a:prstGeom prst="roundRect">
            <a:avLst>
              <a:gd name="adj" fmla="val 18671"/>
            </a:avLst>
          </a:prstGeom>
          <a:solidFill>
            <a:srgbClr val="CCEEFF"/>
          </a:solidFill>
          <a:ln w="7620">
            <a:solidFill>
              <a:srgbClr val="B2D4E5"/>
            </a:solidFill>
            <a:prstDash val="solid"/>
          </a:ln>
        </p:spPr>
      </p:sp>
      <p:sp>
        <p:nvSpPr>
          <p:cNvPr id="15" name="Text 11"/>
          <p:cNvSpPr/>
          <p:nvPr/>
        </p:nvSpPr>
        <p:spPr>
          <a:xfrm>
            <a:off x="9615964" y="4907518"/>
            <a:ext cx="196334" cy="346829"/>
          </a:xfrm>
          <a:prstGeom prst="rect">
            <a:avLst/>
          </a:prstGeom>
          <a:noFill/>
          <a:ln/>
        </p:spPr>
        <p:txBody>
          <a:bodyPr wrap="none" rtlCol="0" anchor="t"/>
          <a:lstStyle/>
          <a:p>
            <a:pPr marL="0" indent="0" algn="ctr">
              <a:lnSpc>
                <a:spcPts val="2731"/>
              </a:lnSpc>
              <a:buNone/>
            </a:pPr>
            <a:r>
              <a:rPr lang="en-US" sz="2731" b="1" dirty="0">
                <a:solidFill>
                  <a:srgbClr val="272525"/>
                </a:solidFill>
                <a:latin typeface="Petrona" pitchFamily="34" charset="0"/>
                <a:ea typeface="Petrona" pitchFamily="34" charset="-122"/>
                <a:cs typeface="Petrona" pitchFamily="34" charset="-120"/>
              </a:rPr>
              <a:t>3</a:t>
            </a:r>
            <a:endParaRPr lang="en-US" sz="2731" dirty="0"/>
          </a:p>
        </p:txBody>
      </p:sp>
      <p:sp>
        <p:nvSpPr>
          <p:cNvPr id="16" name="Text 12"/>
          <p:cNvSpPr/>
          <p:nvPr/>
        </p:nvSpPr>
        <p:spPr>
          <a:xfrm>
            <a:off x="10181987" y="4833342"/>
            <a:ext cx="3146941" cy="722233"/>
          </a:xfrm>
          <a:prstGeom prst="rect">
            <a:avLst/>
          </a:prstGeom>
          <a:noFill/>
          <a:ln/>
        </p:spPr>
        <p:txBody>
          <a:bodyPr wrap="square" rtlCol="0" anchor="t"/>
          <a:lstStyle/>
          <a:p>
            <a:pPr marL="0" indent="0">
              <a:lnSpc>
                <a:spcPts val="2844"/>
              </a:lnSpc>
              <a:buNone/>
            </a:pPr>
            <a:r>
              <a:rPr lang="en-US" sz="2275" b="1" dirty="0">
                <a:solidFill>
                  <a:srgbClr val="272525"/>
                </a:solidFill>
                <a:latin typeface="Petrona" pitchFamily="34" charset="0"/>
                <a:ea typeface="Petrona" pitchFamily="34" charset="-122"/>
                <a:cs typeface="Petrona" pitchFamily="34" charset="-120"/>
              </a:rPr>
              <a:t>Supporting Dynamic Behavior</a:t>
            </a:r>
            <a:endParaRPr lang="en-US" sz="2275" dirty="0"/>
          </a:p>
        </p:txBody>
      </p:sp>
      <p:sp>
        <p:nvSpPr>
          <p:cNvPr id="17" name="Text 13"/>
          <p:cNvSpPr/>
          <p:nvPr/>
        </p:nvSpPr>
        <p:spPr>
          <a:xfrm>
            <a:off x="10181987" y="5687616"/>
            <a:ext cx="3146941" cy="1760934"/>
          </a:xfrm>
          <a:prstGeom prst="rect">
            <a:avLst/>
          </a:prstGeom>
          <a:noFill/>
          <a:ln/>
        </p:spPr>
        <p:txBody>
          <a:bodyPr wrap="square" rtlCol="0" anchor="t"/>
          <a:lstStyle/>
          <a:p>
            <a:pPr marL="0" indent="0">
              <a:lnSpc>
                <a:spcPts val="2774"/>
              </a:lnSpc>
              <a:buNone/>
            </a:pPr>
            <a:r>
              <a:rPr lang="en-US" sz="1734" dirty="0">
                <a:solidFill>
                  <a:srgbClr val="272525"/>
                </a:solidFill>
                <a:latin typeface="Inter" pitchFamily="34" charset="0"/>
                <a:ea typeface="Inter" pitchFamily="34" charset="-122"/>
                <a:cs typeface="Inter" pitchFamily="34" charset="-120"/>
              </a:rPr>
              <a:t>Dynamic memory allocation enables flexible program behavior and the use of dynamic data structures, crucial for many applications.</a:t>
            </a:r>
            <a:endParaRPr lang="en-US" sz="17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383983"/>
            <a:ext cx="9211508"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Memory Allocation Algorithms</a:t>
            </a:r>
            <a:endParaRPr lang="en-US" sz="5103" dirty="0"/>
          </a:p>
        </p:txBody>
      </p:sp>
      <p:sp>
        <p:nvSpPr>
          <p:cNvPr id="5" name="Text 2"/>
          <p:cNvSpPr/>
          <p:nvPr/>
        </p:nvSpPr>
        <p:spPr>
          <a:xfrm>
            <a:off x="864037" y="2811066"/>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First-Fit</a:t>
            </a:r>
            <a:endParaRPr lang="en-US" sz="2552" dirty="0"/>
          </a:p>
        </p:txBody>
      </p:sp>
      <p:sp>
        <p:nvSpPr>
          <p:cNvPr id="6" name="Text 3"/>
          <p:cNvSpPr/>
          <p:nvPr/>
        </p:nvSpPr>
        <p:spPr>
          <a:xfrm>
            <a:off x="864037" y="3462933"/>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First-Fit algorithm searches for the first available memory block that is large enough to accommodate the requested size. It is simple to implement and generally fast but can lead to external fragmentation.</a:t>
            </a:r>
            <a:endParaRPr lang="en-US" sz="1944" dirty="0"/>
          </a:p>
        </p:txBody>
      </p:sp>
      <p:sp>
        <p:nvSpPr>
          <p:cNvPr id="7" name="Text 4"/>
          <p:cNvSpPr/>
          <p:nvPr/>
        </p:nvSpPr>
        <p:spPr>
          <a:xfrm>
            <a:off x="5372695" y="2811066"/>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Best-Fit</a:t>
            </a:r>
            <a:endParaRPr lang="en-US" sz="2552" dirty="0"/>
          </a:p>
        </p:txBody>
      </p:sp>
      <p:sp>
        <p:nvSpPr>
          <p:cNvPr id="8" name="Text 5"/>
          <p:cNvSpPr/>
          <p:nvPr/>
        </p:nvSpPr>
        <p:spPr>
          <a:xfrm>
            <a:off x="5372695" y="3462933"/>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Best-Fit algorithm searches for the smallest available memory block that can accommodate the requested size. This approach minimizes wasted space but can be slower due to the need to search the entire free list.</a:t>
            </a:r>
            <a:endParaRPr lang="en-US" sz="1944" dirty="0"/>
          </a:p>
        </p:txBody>
      </p:sp>
      <p:sp>
        <p:nvSpPr>
          <p:cNvPr id="9" name="Text 6"/>
          <p:cNvSpPr/>
          <p:nvPr/>
        </p:nvSpPr>
        <p:spPr>
          <a:xfrm>
            <a:off x="9881354" y="2811066"/>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Worst-Fit</a:t>
            </a:r>
            <a:endParaRPr lang="en-US" sz="2552" dirty="0"/>
          </a:p>
        </p:txBody>
      </p:sp>
      <p:sp>
        <p:nvSpPr>
          <p:cNvPr id="10" name="Text 7"/>
          <p:cNvSpPr/>
          <p:nvPr/>
        </p:nvSpPr>
        <p:spPr>
          <a:xfrm>
            <a:off x="9881354" y="3462933"/>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Worst-Fit algorithm allocates the largest available block, leaving the remaining space for future allocations. This can be beneficial in some scenarios but may lead to increased fragmentation over time.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926199"/>
          </a:xfrm>
          <a:prstGeom prst="rect">
            <a:avLst/>
          </a:prstGeom>
        </p:spPr>
      </p:pic>
      <p:sp>
        <p:nvSpPr>
          <p:cNvPr id="5" name="Text 1"/>
          <p:cNvSpPr/>
          <p:nvPr/>
        </p:nvSpPr>
        <p:spPr>
          <a:xfrm>
            <a:off x="921306" y="3578185"/>
            <a:ext cx="6669524" cy="768072"/>
          </a:xfrm>
          <a:prstGeom prst="rect">
            <a:avLst/>
          </a:prstGeom>
          <a:noFill/>
          <a:ln/>
        </p:spPr>
        <p:txBody>
          <a:bodyPr wrap="none" rtlCol="0" anchor="t"/>
          <a:lstStyle/>
          <a:p>
            <a:pPr marL="0" indent="0">
              <a:lnSpc>
                <a:spcPts val="6048"/>
              </a:lnSpc>
              <a:buNone/>
            </a:pPr>
            <a:r>
              <a:rPr lang="en-US" sz="4839" b="1" dirty="0">
                <a:solidFill>
                  <a:srgbClr val="000000"/>
                </a:solidFill>
                <a:latin typeface="Petrona" pitchFamily="34" charset="0"/>
                <a:ea typeface="Petrona" pitchFamily="34" charset="-122"/>
                <a:cs typeface="Petrona" pitchFamily="34" charset="-120"/>
              </a:rPr>
              <a:t>Memory Fragmentation</a:t>
            </a:r>
            <a:endParaRPr lang="en-US" sz="4839" dirty="0"/>
          </a:p>
        </p:txBody>
      </p:sp>
      <p:sp>
        <p:nvSpPr>
          <p:cNvPr id="6" name="Shape 2"/>
          <p:cNvSpPr/>
          <p:nvPr/>
        </p:nvSpPr>
        <p:spPr>
          <a:xfrm>
            <a:off x="921306" y="4697373"/>
            <a:ext cx="6276856" cy="2880122"/>
          </a:xfrm>
          <a:prstGeom prst="roundRect">
            <a:avLst>
              <a:gd name="adj" fmla="val 3414"/>
            </a:avLst>
          </a:prstGeom>
          <a:solidFill>
            <a:srgbClr val="CCEEFF"/>
          </a:solidFill>
          <a:ln w="7620">
            <a:solidFill>
              <a:srgbClr val="B2D4E5"/>
            </a:solidFill>
            <a:prstDash val="solid"/>
          </a:ln>
        </p:spPr>
      </p:sp>
      <p:sp>
        <p:nvSpPr>
          <p:cNvPr id="7" name="Text 3"/>
          <p:cNvSpPr/>
          <p:nvPr/>
        </p:nvSpPr>
        <p:spPr>
          <a:xfrm>
            <a:off x="1163003" y="4939070"/>
            <a:ext cx="3311723" cy="384096"/>
          </a:xfrm>
          <a:prstGeom prst="rect">
            <a:avLst/>
          </a:prstGeom>
          <a:noFill/>
          <a:ln/>
        </p:spPr>
        <p:txBody>
          <a:bodyPr wrap="none" rtlCol="0" anchor="t"/>
          <a:lstStyle/>
          <a:p>
            <a:pPr marL="0" indent="0">
              <a:lnSpc>
                <a:spcPts val="3024"/>
              </a:lnSpc>
              <a:buNone/>
            </a:pPr>
            <a:r>
              <a:rPr lang="en-US" sz="2419" b="1" dirty="0">
                <a:solidFill>
                  <a:srgbClr val="272525"/>
                </a:solidFill>
                <a:latin typeface="Petrona" pitchFamily="34" charset="0"/>
                <a:ea typeface="Petrona" pitchFamily="34" charset="-122"/>
                <a:cs typeface="Petrona" pitchFamily="34" charset="-120"/>
              </a:rPr>
              <a:t>Internal Fragmentation</a:t>
            </a:r>
            <a:endParaRPr lang="en-US" sz="2419" dirty="0"/>
          </a:p>
        </p:txBody>
      </p:sp>
      <p:sp>
        <p:nvSpPr>
          <p:cNvPr id="8" name="Text 4"/>
          <p:cNvSpPr/>
          <p:nvPr/>
        </p:nvSpPr>
        <p:spPr>
          <a:xfrm>
            <a:off x="1163003" y="5463540"/>
            <a:ext cx="5793462" cy="1872258"/>
          </a:xfrm>
          <a:prstGeom prst="rect">
            <a:avLst/>
          </a:prstGeom>
          <a:noFill/>
          <a:ln/>
        </p:spPr>
        <p:txBody>
          <a:bodyPr wrap="square" rtlCol="0" anchor="t"/>
          <a:lstStyle/>
          <a:p>
            <a:pPr marL="0" indent="0">
              <a:lnSpc>
                <a:spcPts val="2949"/>
              </a:lnSpc>
              <a:buNone/>
            </a:pPr>
            <a:r>
              <a:rPr lang="en-US" sz="1843" dirty="0">
                <a:solidFill>
                  <a:srgbClr val="272525"/>
                </a:solidFill>
                <a:latin typeface="Inter" pitchFamily="34" charset="0"/>
                <a:ea typeface="Inter" pitchFamily="34" charset="-122"/>
                <a:cs typeface="Inter" pitchFamily="34" charset="-120"/>
              </a:rPr>
              <a:t>Internal fragmentation occurs when allocated memory blocks are slightly larger than requested, resulting in unused space within allocated blocks. This is often a consequence of fixed-size allocation schemes.</a:t>
            </a:r>
            <a:endParaRPr lang="en-US" sz="1843" dirty="0"/>
          </a:p>
        </p:txBody>
      </p:sp>
      <p:sp>
        <p:nvSpPr>
          <p:cNvPr id="9" name="Shape 5"/>
          <p:cNvSpPr/>
          <p:nvPr/>
        </p:nvSpPr>
        <p:spPr>
          <a:xfrm>
            <a:off x="7432238" y="4697373"/>
            <a:ext cx="6276856" cy="2880122"/>
          </a:xfrm>
          <a:prstGeom prst="roundRect">
            <a:avLst>
              <a:gd name="adj" fmla="val 3414"/>
            </a:avLst>
          </a:prstGeom>
          <a:solidFill>
            <a:srgbClr val="CCEEFF"/>
          </a:solidFill>
          <a:ln w="7620">
            <a:solidFill>
              <a:srgbClr val="B2D4E5"/>
            </a:solidFill>
            <a:prstDash val="solid"/>
          </a:ln>
        </p:spPr>
      </p:sp>
      <p:sp>
        <p:nvSpPr>
          <p:cNvPr id="10" name="Text 6"/>
          <p:cNvSpPr/>
          <p:nvPr/>
        </p:nvSpPr>
        <p:spPr>
          <a:xfrm>
            <a:off x="7673935" y="4939070"/>
            <a:ext cx="3360301" cy="384096"/>
          </a:xfrm>
          <a:prstGeom prst="rect">
            <a:avLst/>
          </a:prstGeom>
          <a:noFill/>
          <a:ln/>
        </p:spPr>
        <p:txBody>
          <a:bodyPr wrap="none" rtlCol="0" anchor="t"/>
          <a:lstStyle/>
          <a:p>
            <a:pPr marL="0" indent="0">
              <a:lnSpc>
                <a:spcPts val="3024"/>
              </a:lnSpc>
              <a:buNone/>
            </a:pPr>
            <a:r>
              <a:rPr lang="en-US" sz="2419" b="1" dirty="0">
                <a:solidFill>
                  <a:srgbClr val="272525"/>
                </a:solidFill>
                <a:latin typeface="Petrona" pitchFamily="34" charset="0"/>
                <a:ea typeface="Petrona" pitchFamily="34" charset="-122"/>
                <a:cs typeface="Petrona" pitchFamily="34" charset="-120"/>
              </a:rPr>
              <a:t>External Fragmentation</a:t>
            </a:r>
            <a:endParaRPr lang="en-US" sz="2419" dirty="0"/>
          </a:p>
        </p:txBody>
      </p:sp>
      <p:sp>
        <p:nvSpPr>
          <p:cNvPr id="11" name="Text 7"/>
          <p:cNvSpPr/>
          <p:nvPr/>
        </p:nvSpPr>
        <p:spPr>
          <a:xfrm>
            <a:off x="7673935" y="5463540"/>
            <a:ext cx="5793462" cy="1872258"/>
          </a:xfrm>
          <a:prstGeom prst="rect">
            <a:avLst/>
          </a:prstGeom>
          <a:noFill/>
          <a:ln/>
        </p:spPr>
        <p:txBody>
          <a:bodyPr wrap="square" rtlCol="0" anchor="t"/>
          <a:lstStyle/>
          <a:p>
            <a:pPr marL="0" indent="0">
              <a:lnSpc>
                <a:spcPts val="2949"/>
              </a:lnSpc>
              <a:buNone/>
            </a:pPr>
            <a:r>
              <a:rPr lang="en-US" sz="1843" dirty="0">
                <a:solidFill>
                  <a:srgbClr val="272525"/>
                </a:solidFill>
                <a:latin typeface="Inter" pitchFamily="34" charset="0"/>
                <a:ea typeface="Inter" pitchFamily="34" charset="-122"/>
                <a:cs typeface="Inter" pitchFamily="34" charset="-120"/>
              </a:rPr>
              <a:t>External fragmentation happens when free memory is divided into small, non-contiguous blocks. This can make it difficult to allocate large contiguous blocks of memory, even when the total free memory is sufficient.</a:t>
            </a:r>
            <a:endParaRPr lang="en-US" sz="184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77426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Project Goals</a:t>
            </a:r>
            <a:endParaRPr lang="en-US" sz="5103" dirty="0"/>
          </a:p>
        </p:txBody>
      </p:sp>
      <p:sp>
        <p:nvSpPr>
          <p:cNvPr id="7" name="Shape 2"/>
          <p:cNvSpPr/>
          <p:nvPr/>
        </p:nvSpPr>
        <p:spPr>
          <a:xfrm>
            <a:off x="956608" y="2232184"/>
            <a:ext cx="555427" cy="555427"/>
          </a:xfrm>
          <a:prstGeom prst="roundRect">
            <a:avLst>
              <a:gd name="adj" fmla="val 18669"/>
            </a:avLst>
          </a:prstGeom>
          <a:solidFill>
            <a:srgbClr val="CCEEFF"/>
          </a:solidFill>
          <a:ln w="15240">
            <a:solidFill>
              <a:srgbClr val="B2D4E5"/>
            </a:solidFill>
            <a:prstDash val="solid"/>
          </a:ln>
        </p:spPr>
      </p:sp>
      <p:sp>
        <p:nvSpPr>
          <p:cNvPr id="8" name="Text 3"/>
          <p:cNvSpPr/>
          <p:nvPr/>
        </p:nvSpPr>
        <p:spPr>
          <a:xfrm>
            <a:off x="1151037" y="2315408"/>
            <a:ext cx="166449"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1</a:t>
            </a:r>
            <a:endParaRPr lang="en-US" sz="3062" dirty="0"/>
          </a:p>
        </p:txBody>
      </p:sp>
      <p:sp>
        <p:nvSpPr>
          <p:cNvPr id="9" name="Text 4"/>
          <p:cNvSpPr/>
          <p:nvPr/>
        </p:nvSpPr>
        <p:spPr>
          <a:xfrm>
            <a:off x="2592110" y="2201347"/>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Primary Goals</a:t>
            </a:r>
            <a:endParaRPr lang="en-US" sz="2552" dirty="0"/>
          </a:p>
        </p:txBody>
      </p:sp>
      <p:sp>
        <p:nvSpPr>
          <p:cNvPr id="10" name="Text 5"/>
          <p:cNvSpPr/>
          <p:nvPr/>
        </p:nvSpPr>
        <p:spPr>
          <a:xfrm>
            <a:off x="2592110" y="2754511"/>
            <a:ext cx="5687854"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Implement a custom memory allocation system in C, develop efficient algorithms for allocation and deallocation, and minimize memory fragmentation.</a:t>
            </a:r>
            <a:endParaRPr lang="en-US" sz="1944" dirty="0"/>
          </a:p>
        </p:txBody>
      </p:sp>
      <p:sp>
        <p:nvSpPr>
          <p:cNvPr id="11" name="Shape 6"/>
          <p:cNvSpPr/>
          <p:nvPr/>
        </p:nvSpPr>
        <p:spPr>
          <a:xfrm>
            <a:off x="956608" y="5105995"/>
            <a:ext cx="555427" cy="555427"/>
          </a:xfrm>
          <a:prstGeom prst="roundRect">
            <a:avLst>
              <a:gd name="adj" fmla="val 18669"/>
            </a:avLst>
          </a:prstGeom>
          <a:solidFill>
            <a:srgbClr val="CCEEFF"/>
          </a:solidFill>
          <a:ln w="15240">
            <a:solidFill>
              <a:srgbClr val="B2D4E5"/>
            </a:solidFill>
            <a:prstDash val="solid"/>
          </a:ln>
        </p:spPr>
      </p:sp>
      <p:sp>
        <p:nvSpPr>
          <p:cNvPr id="12" name="Text 7"/>
          <p:cNvSpPr/>
          <p:nvPr/>
        </p:nvSpPr>
        <p:spPr>
          <a:xfrm>
            <a:off x="1124010" y="5189220"/>
            <a:ext cx="220504"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2</a:t>
            </a:r>
            <a:endParaRPr lang="en-US" sz="3062" dirty="0"/>
          </a:p>
        </p:txBody>
      </p:sp>
      <p:sp>
        <p:nvSpPr>
          <p:cNvPr id="13" name="Text 8"/>
          <p:cNvSpPr/>
          <p:nvPr/>
        </p:nvSpPr>
        <p:spPr>
          <a:xfrm>
            <a:off x="2592110" y="507515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Secondary Objectives</a:t>
            </a:r>
            <a:endParaRPr lang="en-US" sz="2552" dirty="0"/>
          </a:p>
        </p:txBody>
      </p:sp>
      <p:sp>
        <p:nvSpPr>
          <p:cNvPr id="14" name="Text 9"/>
          <p:cNvSpPr/>
          <p:nvPr/>
        </p:nvSpPr>
        <p:spPr>
          <a:xfrm>
            <a:off x="2592110" y="5628323"/>
            <a:ext cx="5687854"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Implement memory coalescing, develop a comprehensive testing suite, analyze and optimize time and space complexity, and create clear documentation.</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05217"/>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405217"/>
          </a:xfrm>
          <a:prstGeom prst="rect">
            <a:avLst/>
          </a:prstGeom>
        </p:spPr>
      </p:pic>
      <p:pic>
        <p:nvPicPr>
          <p:cNvPr id="5" name="Image 2" descr="preencoded.png"/>
          <p:cNvPicPr>
            <a:picLocks noChangeAspect="1"/>
          </p:cNvPicPr>
          <p:nvPr/>
        </p:nvPicPr>
        <p:blipFill>
          <a:blip r:embed="rId5"/>
          <a:stretch>
            <a:fillRect/>
          </a:stretch>
        </p:blipFill>
        <p:spPr>
          <a:xfrm>
            <a:off x="215979" y="2623066"/>
            <a:ext cx="5054322" cy="3158966"/>
          </a:xfrm>
          <a:prstGeom prst="rect">
            <a:avLst/>
          </a:prstGeom>
        </p:spPr>
      </p:pic>
      <p:sp>
        <p:nvSpPr>
          <p:cNvPr id="6" name="Text 1"/>
          <p:cNvSpPr/>
          <p:nvPr/>
        </p:nvSpPr>
        <p:spPr>
          <a:xfrm>
            <a:off x="6091238" y="475178"/>
            <a:ext cx="4536519" cy="566976"/>
          </a:xfrm>
          <a:prstGeom prst="rect">
            <a:avLst/>
          </a:prstGeom>
          <a:noFill/>
          <a:ln/>
        </p:spPr>
        <p:txBody>
          <a:bodyPr wrap="non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System Architecture</a:t>
            </a:r>
            <a:endParaRPr lang="en-US" sz="3572" dirty="0"/>
          </a:p>
        </p:txBody>
      </p:sp>
      <p:pic>
        <p:nvPicPr>
          <p:cNvPr id="7" name="Image 3" descr="preencoded.png"/>
          <p:cNvPicPr>
            <a:picLocks noChangeAspect="1"/>
          </p:cNvPicPr>
          <p:nvPr/>
        </p:nvPicPr>
        <p:blipFill>
          <a:blip r:embed="rId6"/>
          <a:stretch>
            <a:fillRect/>
          </a:stretch>
        </p:blipFill>
        <p:spPr>
          <a:xfrm>
            <a:off x="6091238" y="1301353"/>
            <a:ext cx="431959" cy="431959"/>
          </a:xfrm>
          <a:prstGeom prst="rect">
            <a:avLst/>
          </a:prstGeom>
        </p:spPr>
      </p:pic>
      <p:sp>
        <p:nvSpPr>
          <p:cNvPr id="8" name="Text 2"/>
          <p:cNvSpPr/>
          <p:nvPr/>
        </p:nvSpPr>
        <p:spPr>
          <a:xfrm>
            <a:off x="6091238" y="1906072"/>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Memory Pool</a:t>
            </a:r>
            <a:endParaRPr lang="en-US" sz="1786" dirty="0"/>
          </a:p>
        </p:txBody>
      </p:sp>
      <p:sp>
        <p:nvSpPr>
          <p:cNvPr id="9" name="Text 3"/>
          <p:cNvSpPr/>
          <p:nvPr/>
        </p:nvSpPr>
        <p:spPr>
          <a:xfrm>
            <a:off x="6091238" y="2293144"/>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A large pre-allocated chunk of memory that serves as the foundation for the allocator.</a:t>
            </a:r>
            <a:endParaRPr lang="en-US" sz="1361" dirty="0"/>
          </a:p>
        </p:txBody>
      </p:sp>
      <p:pic>
        <p:nvPicPr>
          <p:cNvPr id="10" name="Image 4" descr="preencoded.png"/>
          <p:cNvPicPr>
            <a:picLocks noChangeAspect="1"/>
          </p:cNvPicPr>
          <p:nvPr/>
        </p:nvPicPr>
        <p:blipFill>
          <a:blip r:embed="rId7"/>
          <a:stretch>
            <a:fillRect/>
          </a:stretch>
        </p:blipFill>
        <p:spPr>
          <a:xfrm>
            <a:off x="6091238" y="3088124"/>
            <a:ext cx="431959" cy="431959"/>
          </a:xfrm>
          <a:prstGeom prst="rect">
            <a:avLst/>
          </a:prstGeom>
        </p:spPr>
      </p:pic>
      <p:sp>
        <p:nvSpPr>
          <p:cNvPr id="11" name="Text 4"/>
          <p:cNvSpPr/>
          <p:nvPr/>
        </p:nvSpPr>
        <p:spPr>
          <a:xfrm>
            <a:off x="6091238" y="3692843"/>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Free List</a:t>
            </a:r>
            <a:endParaRPr lang="en-US" sz="1786" dirty="0"/>
          </a:p>
        </p:txBody>
      </p:sp>
      <p:sp>
        <p:nvSpPr>
          <p:cNvPr id="12" name="Text 5"/>
          <p:cNvSpPr/>
          <p:nvPr/>
        </p:nvSpPr>
        <p:spPr>
          <a:xfrm>
            <a:off x="6091238" y="4079915"/>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A data structure to track available memory blocks for efficient allocation and deallocation.</a:t>
            </a:r>
            <a:endParaRPr lang="en-US" sz="1361" dirty="0"/>
          </a:p>
        </p:txBody>
      </p:sp>
      <p:pic>
        <p:nvPicPr>
          <p:cNvPr id="13" name="Image 5" descr="preencoded.png"/>
          <p:cNvPicPr>
            <a:picLocks noChangeAspect="1"/>
          </p:cNvPicPr>
          <p:nvPr/>
        </p:nvPicPr>
        <p:blipFill>
          <a:blip r:embed="rId8"/>
          <a:stretch>
            <a:fillRect/>
          </a:stretch>
        </p:blipFill>
        <p:spPr>
          <a:xfrm>
            <a:off x="6091238" y="4874895"/>
            <a:ext cx="431959" cy="431959"/>
          </a:xfrm>
          <a:prstGeom prst="rect">
            <a:avLst/>
          </a:prstGeom>
        </p:spPr>
      </p:pic>
      <p:sp>
        <p:nvSpPr>
          <p:cNvPr id="14" name="Text 6"/>
          <p:cNvSpPr/>
          <p:nvPr/>
        </p:nvSpPr>
        <p:spPr>
          <a:xfrm>
            <a:off x="6091238" y="5479613"/>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Allocation Function</a:t>
            </a:r>
            <a:endParaRPr lang="en-US" sz="1786" dirty="0"/>
          </a:p>
        </p:txBody>
      </p:sp>
      <p:sp>
        <p:nvSpPr>
          <p:cNvPr id="15" name="Text 7"/>
          <p:cNvSpPr/>
          <p:nvPr/>
        </p:nvSpPr>
        <p:spPr>
          <a:xfrm>
            <a:off x="6091238" y="5866686"/>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Finds and allocates suitable memory blocks based on the chosen allocation strategy.</a:t>
            </a:r>
            <a:endParaRPr lang="en-US" sz="1361" dirty="0"/>
          </a:p>
        </p:txBody>
      </p:sp>
      <p:pic>
        <p:nvPicPr>
          <p:cNvPr id="16" name="Image 6" descr="preencoded.png"/>
          <p:cNvPicPr>
            <a:picLocks noChangeAspect="1"/>
          </p:cNvPicPr>
          <p:nvPr/>
        </p:nvPicPr>
        <p:blipFill>
          <a:blip r:embed="rId9"/>
          <a:stretch>
            <a:fillRect/>
          </a:stretch>
        </p:blipFill>
        <p:spPr>
          <a:xfrm>
            <a:off x="6091238" y="6661666"/>
            <a:ext cx="431959" cy="431959"/>
          </a:xfrm>
          <a:prstGeom prst="rect">
            <a:avLst/>
          </a:prstGeom>
        </p:spPr>
      </p:pic>
      <p:sp>
        <p:nvSpPr>
          <p:cNvPr id="17" name="Text 8"/>
          <p:cNvSpPr/>
          <p:nvPr/>
        </p:nvSpPr>
        <p:spPr>
          <a:xfrm>
            <a:off x="6091238" y="7266384"/>
            <a:ext cx="2315766"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Deallocation Function</a:t>
            </a:r>
            <a:endParaRPr lang="en-US" sz="1786" dirty="0"/>
          </a:p>
        </p:txBody>
      </p:sp>
      <p:sp>
        <p:nvSpPr>
          <p:cNvPr id="18" name="Text 9"/>
          <p:cNvSpPr/>
          <p:nvPr/>
        </p:nvSpPr>
        <p:spPr>
          <a:xfrm>
            <a:off x="6091238" y="7653457"/>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Frees memory and updates the free list, including coalescing adjacent free blocks.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1981"/>
          </a:xfrm>
          <a:prstGeom prst="rect">
            <a:avLst/>
          </a:prstGeom>
        </p:spPr>
      </p:pic>
      <p:pic>
        <p:nvPicPr>
          <p:cNvPr id="5" name="Image 2" descr="preencoded.png"/>
          <p:cNvPicPr>
            <a:picLocks noChangeAspect="1"/>
          </p:cNvPicPr>
          <p:nvPr/>
        </p:nvPicPr>
        <p:blipFill>
          <a:blip r:embed="rId5"/>
          <a:stretch>
            <a:fillRect/>
          </a:stretch>
        </p:blipFill>
        <p:spPr>
          <a:xfrm>
            <a:off x="9435227" y="2685693"/>
            <a:ext cx="4903827" cy="2860596"/>
          </a:xfrm>
          <a:prstGeom prst="rect">
            <a:avLst/>
          </a:prstGeom>
        </p:spPr>
      </p:pic>
      <p:sp>
        <p:nvSpPr>
          <p:cNvPr id="6" name="Text 1"/>
          <p:cNvSpPr/>
          <p:nvPr/>
        </p:nvSpPr>
        <p:spPr>
          <a:xfrm>
            <a:off x="815697" y="640913"/>
            <a:ext cx="6118146" cy="764738"/>
          </a:xfrm>
          <a:prstGeom prst="rect">
            <a:avLst/>
          </a:prstGeom>
          <a:noFill/>
          <a:ln/>
        </p:spPr>
        <p:txBody>
          <a:bodyPr wrap="none" rtlCol="0" anchor="t"/>
          <a:lstStyle/>
          <a:p>
            <a:pPr marL="0" indent="0">
              <a:lnSpc>
                <a:spcPts val="6022"/>
              </a:lnSpc>
              <a:buNone/>
            </a:pPr>
            <a:r>
              <a:rPr lang="en-US" sz="4818" b="1" dirty="0">
                <a:solidFill>
                  <a:srgbClr val="000000"/>
                </a:solidFill>
                <a:latin typeface="Petrona" pitchFamily="34" charset="0"/>
                <a:ea typeface="Petrona" pitchFamily="34" charset="-122"/>
                <a:cs typeface="Petrona" pitchFamily="34" charset="-120"/>
              </a:rPr>
              <a:t>Key Algorithms</a:t>
            </a:r>
            <a:endParaRPr lang="en-US" sz="4818" dirty="0"/>
          </a:p>
        </p:txBody>
      </p:sp>
      <p:pic>
        <p:nvPicPr>
          <p:cNvPr id="7" name="Image 3" descr="preencoded.png"/>
          <p:cNvPicPr>
            <a:picLocks noChangeAspect="1"/>
          </p:cNvPicPr>
          <p:nvPr/>
        </p:nvPicPr>
        <p:blipFill>
          <a:blip r:embed="rId6"/>
          <a:stretch>
            <a:fillRect/>
          </a:stretch>
        </p:blipFill>
        <p:spPr>
          <a:xfrm>
            <a:off x="815697" y="1755219"/>
            <a:ext cx="1165265" cy="1864519"/>
          </a:xfrm>
          <a:prstGeom prst="rect">
            <a:avLst/>
          </a:prstGeom>
        </p:spPr>
      </p:pic>
      <p:sp>
        <p:nvSpPr>
          <p:cNvPr id="8" name="Text 2"/>
          <p:cNvSpPr/>
          <p:nvPr/>
        </p:nvSpPr>
        <p:spPr>
          <a:xfrm>
            <a:off x="2330529" y="1988225"/>
            <a:ext cx="3322677" cy="382310"/>
          </a:xfrm>
          <a:prstGeom prst="rect">
            <a:avLst/>
          </a:prstGeom>
          <a:noFill/>
          <a:ln/>
        </p:spPr>
        <p:txBody>
          <a:bodyPr wrap="none" rtlCol="0" anchor="t"/>
          <a:lstStyle/>
          <a:p>
            <a:pPr marL="0" indent="0" algn="l">
              <a:lnSpc>
                <a:spcPts val="3011"/>
              </a:lnSpc>
              <a:buNone/>
            </a:pPr>
            <a:r>
              <a:rPr lang="en-US" sz="2409" b="1" dirty="0">
                <a:solidFill>
                  <a:srgbClr val="272525"/>
                </a:solidFill>
                <a:latin typeface="Petrona" pitchFamily="34" charset="0"/>
                <a:ea typeface="Petrona" pitchFamily="34" charset="-122"/>
                <a:cs typeface="Petrona" pitchFamily="34" charset="-120"/>
              </a:rPr>
              <a:t>Memory Block Splitting</a:t>
            </a:r>
            <a:endParaRPr lang="en-US" sz="2409" dirty="0"/>
          </a:p>
        </p:txBody>
      </p:sp>
      <p:sp>
        <p:nvSpPr>
          <p:cNvPr id="9" name="Text 3"/>
          <p:cNvSpPr/>
          <p:nvPr/>
        </p:nvSpPr>
        <p:spPr>
          <a:xfrm>
            <a:off x="2330529" y="2510314"/>
            <a:ext cx="5997773" cy="745808"/>
          </a:xfrm>
          <a:prstGeom prst="rect">
            <a:avLst/>
          </a:prstGeom>
          <a:noFill/>
          <a:ln/>
        </p:spPr>
        <p:txBody>
          <a:bodyPr wrap="square" rtlCol="0" anchor="t"/>
          <a:lstStyle/>
          <a:p>
            <a:pPr marL="0" indent="0" algn="l">
              <a:lnSpc>
                <a:spcPts val="2936"/>
              </a:lnSpc>
              <a:buNone/>
            </a:pPr>
            <a:r>
              <a:rPr lang="en-US" sz="1835" dirty="0">
                <a:solidFill>
                  <a:srgbClr val="272525"/>
                </a:solidFill>
                <a:latin typeface="Inter" pitchFamily="34" charset="0"/>
                <a:ea typeface="Inter" pitchFamily="34" charset="-122"/>
                <a:cs typeface="Inter" pitchFamily="34" charset="-120"/>
              </a:rPr>
              <a:t>Dividing larger free blocks when allocating smaller amounts to minimize waste.</a:t>
            </a:r>
            <a:endParaRPr lang="en-US" sz="1835" dirty="0"/>
          </a:p>
        </p:txBody>
      </p:sp>
      <p:pic>
        <p:nvPicPr>
          <p:cNvPr id="10" name="Image 4" descr="preencoded.png"/>
          <p:cNvPicPr>
            <a:picLocks noChangeAspect="1"/>
          </p:cNvPicPr>
          <p:nvPr/>
        </p:nvPicPr>
        <p:blipFill>
          <a:blip r:embed="rId7"/>
          <a:stretch>
            <a:fillRect/>
          </a:stretch>
        </p:blipFill>
        <p:spPr>
          <a:xfrm>
            <a:off x="815697" y="3619738"/>
            <a:ext cx="1165265" cy="2106811"/>
          </a:xfrm>
          <a:prstGeom prst="rect">
            <a:avLst/>
          </a:prstGeom>
        </p:spPr>
      </p:pic>
      <p:sp>
        <p:nvSpPr>
          <p:cNvPr id="11" name="Text 4"/>
          <p:cNvSpPr/>
          <p:nvPr/>
        </p:nvSpPr>
        <p:spPr>
          <a:xfrm>
            <a:off x="2330529" y="3852743"/>
            <a:ext cx="3059073" cy="382310"/>
          </a:xfrm>
          <a:prstGeom prst="rect">
            <a:avLst/>
          </a:prstGeom>
          <a:noFill/>
          <a:ln/>
        </p:spPr>
        <p:txBody>
          <a:bodyPr wrap="none" rtlCol="0" anchor="t"/>
          <a:lstStyle/>
          <a:p>
            <a:pPr marL="0" indent="0" algn="l">
              <a:lnSpc>
                <a:spcPts val="3011"/>
              </a:lnSpc>
              <a:buNone/>
            </a:pPr>
            <a:r>
              <a:rPr lang="en-US" sz="2409" b="1" dirty="0">
                <a:solidFill>
                  <a:srgbClr val="272525"/>
                </a:solidFill>
                <a:latin typeface="Petrona" pitchFamily="34" charset="0"/>
                <a:ea typeface="Petrona" pitchFamily="34" charset="-122"/>
                <a:cs typeface="Petrona" pitchFamily="34" charset="-120"/>
              </a:rPr>
              <a:t>Memory Coalescing</a:t>
            </a:r>
            <a:endParaRPr lang="en-US" sz="2409" dirty="0"/>
          </a:p>
        </p:txBody>
      </p:sp>
      <p:sp>
        <p:nvSpPr>
          <p:cNvPr id="12" name="Text 5"/>
          <p:cNvSpPr/>
          <p:nvPr/>
        </p:nvSpPr>
        <p:spPr>
          <a:xfrm>
            <a:off x="2330529" y="4374832"/>
            <a:ext cx="5997773" cy="1118711"/>
          </a:xfrm>
          <a:prstGeom prst="rect">
            <a:avLst/>
          </a:prstGeom>
          <a:noFill/>
          <a:ln/>
        </p:spPr>
        <p:txBody>
          <a:bodyPr wrap="square" rtlCol="0" anchor="t"/>
          <a:lstStyle/>
          <a:p>
            <a:pPr marL="0" indent="0" algn="l">
              <a:lnSpc>
                <a:spcPts val="2936"/>
              </a:lnSpc>
              <a:buNone/>
            </a:pPr>
            <a:r>
              <a:rPr lang="en-US" sz="1835" dirty="0">
                <a:solidFill>
                  <a:srgbClr val="272525"/>
                </a:solidFill>
                <a:latin typeface="Inter" pitchFamily="34" charset="0"/>
                <a:ea typeface="Inter" pitchFamily="34" charset="-122"/>
                <a:cs typeface="Inter" pitchFamily="34" charset="-120"/>
              </a:rPr>
              <a:t>Combining adjacent free blocks to reduce fragmentation and create larger contiguous free spaces.</a:t>
            </a:r>
            <a:endParaRPr lang="en-US" sz="1835" dirty="0"/>
          </a:p>
        </p:txBody>
      </p:sp>
      <p:pic>
        <p:nvPicPr>
          <p:cNvPr id="13" name="Image 5" descr="preencoded.png"/>
          <p:cNvPicPr>
            <a:picLocks noChangeAspect="1"/>
          </p:cNvPicPr>
          <p:nvPr/>
        </p:nvPicPr>
        <p:blipFill>
          <a:blip r:embed="rId8"/>
          <a:stretch>
            <a:fillRect/>
          </a:stretch>
        </p:blipFill>
        <p:spPr>
          <a:xfrm>
            <a:off x="815697" y="5726549"/>
            <a:ext cx="1165265" cy="1864519"/>
          </a:xfrm>
          <a:prstGeom prst="rect">
            <a:avLst/>
          </a:prstGeom>
        </p:spPr>
      </p:pic>
      <p:sp>
        <p:nvSpPr>
          <p:cNvPr id="14" name="Text 6"/>
          <p:cNvSpPr/>
          <p:nvPr/>
        </p:nvSpPr>
        <p:spPr>
          <a:xfrm>
            <a:off x="2330529" y="5959554"/>
            <a:ext cx="3059073" cy="382310"/>
          </a:xfrm>
          <a:prstGeom prst="rect">
            <a:avLst/>
          </a:prstGeom>
          <a:noFill/>
          <a:ln/>
        </p:spPr>
        <p:txBody>
          <a:bodyPr wrap="none" rtlCol="0" anchor="t"/>
          <a:lstStyle/>
          <a:p>
            <a:pPr marL="0" indent="0" algn="l">
              <a:lnSpc>
                <a:spcPts val="3011"/>
              </a:lnSpc>
              <a:buNone/>
            </a:pPr>
            <a:r>
              <a:rPr lang="en-US" sz="2409" b="1" dirty="0">
                <a:solidFill>
                  <a:srgbClr val="272525"/>
                </a:solidFill>
                <a:latin typeface="Petrona" pitchFamily="34" charset="0"/>
                <a:ea typeface="Petrona" pitchFamily="34" charset="-122"/>
                <a:cs typeface="Petrona" pitchFamily="34" charset="-120"/>
              </a:rPr>
              <a:t>Search Algorithms</a:t>
            </a:r>
            <a:endParaRPr lang="en-US" sz="2409" dirty="0"/>
          </a:p>
        </p:txBody>
      </p:sp>
      <p:sp>
        <p:nvSpPr>
          <p:cNvPr id="15" name="Text 7"/>
          <p:cNvSpPr/>
          <p:nvPr/>
        </p:nvSpPr>
        <p:spPr>
          <a:xfrm>
            <a:off x="2330529" y="6481643"/>
            <a:ext cx="5997773" cy="745808"/>
          </a:xfrm>
          <a:prstGeom prst="rect">
            <a:avLst/>
          </a:prstGeom>
          <a:noFill/>
          <a:ln/>
        </p:spPr>
        <p:txBody>
          <a:bodyPr wrap="square" rtlCol="0" anchor="t"/>
          <a:lstStyle/>
          <a:p>
            <a:pPr marL="0" indent="0" algn="l">
              <a:lnSpc>
                <a:spcPts val="2936"/>
              </a:lnSpc>
              <a:buNone/>
            </a:pPr>
            <a:r>
              <a:rPr lang="en-US" sz="1835" dirty="0">
                <a:solidFill>
                  <a:srgbClr val="272525"/>
                </a:solidFill>
                <a:latin typeface="Inter" pitchFamily="34" charset="0"/>
                <a:ea typeface="Inter" pitchFamily="34" charset="-122"/>
                <a:cs typeface="Inter" pitchFamily="34" charset="-120"/>
              </a:rPr>
              <a:t>Implementing First-Fit, Best-Fit, or Worst-Fit allocation strategies to find suitable free blocks.</a:t>
            </a:r>
            <a:endParaRPr lang="en-US" sz="183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989171"/>
            <a:ext cx="6726912"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Benchmarking Results</a:t>
            </a:r>
            <a:endParaRPr lang="en-US" sz="5103" dirty="0"/>
          </a:p>
        </p:txBody>
      </p:sp>
      <p:pic>
        <p:nvPicPr>
          <p:cNvPr id="5" name="Image 1" descr="preencoded.png"/>
          <p:cNvPicPr>
            <a:picLocks noChangeAspect="1"/>
          </p:cNvPicPr>
          <p:nvPr/>
        </p:nvPicPr>
        <p:blipFill>
          <a:blip r:embed="rId4"/>
          <a:stretch>
            <a:fillRect/>
          </a:stretch>
        </p:blipFill>
        <p:spPr>
          <a:xfrm>
            <a:off x="864037" y="2292906"/>
            <a:ext cx="4053840" cy="2505432"/>
          </a:xfrm>
          <a:prstGeom prst="rect">
            <a:avLst/>
          </a:prstGeom>
        </p:spPr>
      </p:pic>
      <p:sp>
        <p:nvSpPr>
          <p:cNvPr id="6" name="Text 2"/>
          <p:cNvSpPr/>
          <p:nvPr/>
        </p:nvSpPr>
        <p:spPr>
          <a:xfrm>
            <a:off x="864037" y="510694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Small Allocations</a:t>
            </a:r>
            <a:endParaRPr lang="en-US" sz="2552" dirty="0"/>
          </a:p>
        </p:txBody>
      </p:sp>
      <p:sp>
        <p:nvSpPr>
          <p:cNvPr id="7" name="Text 3"/>
          <p:cNvSpPr/>
          <p:nvPr/>
        </p:nvSpPr>
        <p:spPr>
          <a:xfrm>
            <a:off x="864037" y="5660112"/>
            <a:ext cx="4053840"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custom allocator outperformed the standard malloc function by X% for small allocations (&lt; 64 bytes).</a:t>
            </a:r>
            <a:endParaRPr lang="en-US" sz="1944" dirty="0"/>
          </a:p>
        </p:txBody>
      </p:sp>
      <p:pic>
        <p:nvPicPr>
          <p:cNvPr id="8" name="Image 2" descr="preencoded.png"/>
          <p:cNvPicPr>
            <a:picLocks noChangeAspect="1"/>
          </p:cNvPicPr>
          <p:nvPr/>
        </p:nvPicPr>
        <p:blipFill>
          <a:blip r:embed="rId5"/>
          <a:stretch>
            <a:fillRect/>
          </a:stretch>
        </p:blipFill>
        <p:spPr>
          <a:xfrm>
            <a:off x="5288161" y="2292906"/>
            <a:ext cx="4053959" cy="2505432"/>
          </a:xfrm>
          <a:prstGeom prst="rect">
            <a:avLst/>
          </a:prstGeom>
        </p:spPr>
      </p:pic>
      <p:sp>
        <p:nvSpPr>
          <p:cNvPr id="9" name="Text 4"/>
          <p:cNvSpPr/>
          <p:nvPr/>
        </p:nvSpPr>
        <p:spPr>
          <a:xfrm>
            <a:off x="5288161" y="510694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Large Allocations</a:t>
            </a:r>
            <a:endParaRPr lang="en-US" sz="2552" dirty="0"/>
          </a:p>
        </p:txBody>
      </p:sp>
      <p:sp>
        <p:nvSpPr>
          <p:cNvPr id="10" name="Text 5"/>
          <p:cNvSpPr/>
          <p:nvPr/>
        </p:nvSpPr>
        <p:spPr>
          <a:xfrm>
            <a:off x="5288161" y="5660112"/>
            <a:ext cx="4053959"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performance of the custom allocator was comparable to the standard malloc function for large allocations (&gt; 1MB).</a:t>
            </a:r>
            <a:endParaRPr lang="en-US" sz="1944" dirty="0"/>
          </a:p>
        </p:txBody>
      </p:sp>
      <p:pic>
        <p:nvPicPr>
          <p:cNvPr id="11" name="Image 3" descr="preencoded.png"/>
          <p:cNvPicPr>
            <a:picLocks noChangeAspect="1"/>
          </p:cNvPicPr>
          <p:nvPr/>
        </p:nvPicPr>
        <p:blipFill>
          <a:blip r:embed="rId6"/>
          <a:stretch>
            <a:fillRect/>
          </a:stretch>
        </p:blipFill>
        <p:spPr>
          <a:xfrm>
            <a:off x="9712404" y="2292906"/>
            <a:ext cx="4053959" cy="2505432"/>
          </a:xfrm>
          <a:prstGeom prst="rect">
            <a:avLst/>
          </a:prstGeom>
        </p:spPr>
      </p:pic>
      <p:sp>
        <p:nvSpPr>
          <p:cNvPr id="12" name="Text 6"/>
          <p:cNvSpPr/>
          <p:nvPr/>
        </p:nvSpPr>
        <p:spPr>
          <a:xfrm>
            <a:off x="9712404" y="5106948"/>
            <a:ext cx="3555563"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Reduced Fragmentation</a:t>
            </a:r>
            <a:endParaRPr lang="en-US" sz="2552" dirty="0"/>
          </a:p>
        </p:txBody>
      </p:sp>
      <p:sp>
        <p:nvSpPr>
          <p:cNvPr id="13" name="Text 7"/>
          <p:cNvSpPr/>
          <p:nvPr/>
        </p:nvSpPr>
        <p:spPr>
          <a:xfrm>
            <a:off x="9712404" y="5660112"/>
            <a:ext cx="4053959"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custom allocator showed Y% less fragmentation compared to the standard library functions in long-running scenarios.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7004" y="2526983"/>
            <a:ext cx="5040392" cy="3175516"/>
          </a:xfrm>
          <a:prstGeom prst="rect">
            <a:avLst/>
          </a:prstGeom>
        </p:spPr>
      </p:pic>
      <p:sp>
        <p:nvSpPr>
          <p:cNvPr id="6" name="Text 1"/>
          <p:cNvSpPr/>
          <p:nvPr/>
        </p:nvSpPr>
        <p:spPr>
          <a:xfrm>
            <a:off x="624126" y="1347192"/>
            <a:ext cx="7895749" cy="1170384"/>
          </a:xfrm>
          <a:prstGeom prst="rect">
            <a:avLst/>
          </a:prstGeom>
          <a:noFill/>
          <a:ln/>
        </p:spPr>
        <p:txBody>
          <a:bodyPr wrap="square" rtlCol="0" anchor="t"/>
          <a:lstStyle/>
          <a:p>
            <a:pPr marL="0" indent="0">
              <a:lnSpc>
                <a:spcPts val="4608"/>
              </a:lnSpc>
              <a:buNone/>
            </a:pPr>
            <a:r>
              <a:rPr lang="en-US" sz="3686" b="1" dirty="0">
                <a:solidFill>
                  <a:srgbClr val="000000"/>
                </a:solidFill>
                <a:latin typeface="Petrona" pitchFamily="34" charset="0"/>
                <a:ea typeface="Petrona" pitchFamily="34" charset="-122"/>
                <a:cs typeface="Petrona" pitchFamily="34" charset="-120"/>
              </a:rPr>
              <a:t>Conclusion and Future Enhancements</a:t>
            </a:r>
            <a:endParaRPr lang="en-US" sz="3686" dirty="0"/>
          </a:p>
        </p:txBody>
      </p:sp>
      <p:sp>
        <p:nvSpPr>
          <p:cNvPr id="7" name="Shape 2"/>
          <p:cNvSpPr/>
          <p:nvPr/>
        </p:nvSpPr>
        <p:spPr>
          <a:xfrm>
            <a:off x="624126" y="2784991"/>
            <a:ext cx="7895749" cy="2755583"/>
          </a:xfrm>
          <a:prstGeom prst="roundRect">
            <a:avLst>
              <a:gd name="adj" fmla="val 2718"/>
            </a:avLst>
          </a:prstGeom>
          <a:noFill/>
          <a:ln w="7620">
            <a:solidFill>
              <a:srgbClr val="000000">
                <a:alpha val="8000"/>
              </a:srgbClr>
            </a:solidFill>
            <a:prstDash val="solid"/>
          </a:ln>
        </p:spPr>
      </p:sp>
      <p:sp>
        <p:nvSpPr>
          <p:cNvPr id="8" name="Shape 3"/>
          <p:cNvSpPr/>
          <p:nvPr/>
        </p:nvSpPr>
        <p:spPr>
          <a:xfrm>
            <a:off x="631746" y="2792611"/>
            <a:ext cx="7880509" cy="514350"/>
          </a:xfrm>
          <a:prstGeom prst="rect">
            <a:avLst/>
          </a:prstGeom>
          <a:solidFill>
            <a:srgbClr val="FFFFFF">
              <a:alpha val="4000"/>
            </a:srgbClr>
          </a:solidFill>
          <a:ln/>
        </p:spPr>
      </p:sp>
      <p:sp>
        <p:nvSpPr>
          <p:cNvPr id="9" name="Text 4"/>
          <p:cNvSpPr/>
          <p:nvPr/>
        </p:nvSpPr>
        <p:spPr>
          <a:xfrm>
            <a:off x="809982" y="2907149"/>
            <a:ext cx="3579971" cy="285274"/>
          </a:xfrm>
          <a:prstGeom prst="rect">
            <a:avLst/>
          </a:prstGeom>
          <a:noFill/>
          <a:ln/>
        </p:spPr>
        <p:txBody>
          <a:bodyPr wrap="non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Achievements</a:t>
            </a:r>
            <a:endParaRPr lang="en-US" sz="1404" dirty="0"/>
          </a:p>
        </p:txBody>
      </p:sp>
      <p:sp>
        <p:nvSpPr>
          <p:cNvPr id="10" name="Text 5"/>
          <p:cNvSpPr/>
          <p:nvPr/>
        </p:nvSpPr>
        <p:spPr>
          <a:xfrm>
            <a:off x="4754047" y="2907149"/>
            <a:ext cx="3579971" cy="285274"/>
          </a:xfrm>
          <a:prstGeom prst="rect">
            <a:avLst/>
          </a:prstGeom>
          <a:noFill/>
          <a:ln/>
        </p:spPr>
        <p:txBody>
          <a:bodyPr wrap="non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Lessons Learned</a:t>
            </a:r>
            <a:endParaRPr lang="en-US" sz="1404" dirty="0"/>
          </a:p>
        </p:txBody>
      </p:sp>
      <p:sp>
        <p:nvSpPr>
          <p:cNvPr id="11" name="Shape 6"/>
          <p:cNvSpPr/>
          <p:nvPr/>
        </p:nvSpPr>
        <p:spPr>
          <a:xfrm>
            <a:off x="631746" y="3306961"/>
            <a:ext cx="7880509" cy="2225993"/>
          </a:xfrm>
          <a:prstGeom prst="rect">
            <a:avLst/>
          </a:prstGeom>
          <a:solidFill>
            <a:srgbClr val="000000">
              <a:alpha val="4000"/>
            </a:srgbClr>
          </a:solidFill>
          <a:ln/>
        </p:spPr>
      </p:sp>
      <p:sp>
        <p:nvSpPr>
          <p:cNvPr id="12" name="Text 7"/>
          <p:cNvSpPr/>
          <p:nvPr/>
        </p:nvSpPr>
        <p:spPr>
          <a:xfrm>
            <a:off x="809982" y="3421499"/>
            <a:ext cx="3579971" cy="1996916"/>
          </a:xfrm>
          <a:prstGeom prst="rect">
            <a:avLst/>
          </a:prstGeom>
          <a:noFill/>
          <a:ln/>
        </p:spPr>
        <p:txBody>
          <a:bodyPr wrap="squar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 Developed a functional and efficient memory allocator - Implemented memory coalescing to reduce fragmentation - Created a comprehensive test suite ensuring reliability - Achieved performance comparable to or exceeding standard library functions</a:t>
            </a:r>
            <a:endParaRPr lang="en-US" sz="1404" dirty="0"/>
          </a:p>
        </p:txBody>
      </p:sp>
      <p:sp>
        <p:nvSpPr>
          <p:cNvPr id="13" name="Text 8"/>
          <p:cNvSpPr/>
          <p:nvPr/>
        </p:nvSpPr>
        <p:spPr>
          <a:xfrm>
            <a:off x="4754047" y="3421499"/>
            <a:ext cx="3579971" cy="1996916"/>
          </a:xfrm>
          <a:prstGeom prst="rect">
            <a:avLst/>
          </a:prstGeom>
          <a:noFill/>
          <a:ln/>
        </p:spPr>
        <p:txBody>
          <a:bodyPr wrap="squar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 Importance of careful design in systems programming - Trade-offs between different memory allocation strategies - Challenges in debugging and optimizing memory-related code - Complexity of managing fragmentation and ensuring efficiency</a:t>
            </a:r>
            <a:endParaRPr lang="en-US" sz="1404" dirty="0"/>
          </a:p>
        </p:txBody>
      </p:sp>
      <p:sp>
        <p:nvSpPr>
          <p:cNvPr id="14" name="Text 9"/>
          <p:cNvSpPr/>
          <p:nvPr/>
        </p:nvSpPr>
        <p:spPr>
          <a:xfrm>
            <a:off x="624126" y="5741194"/>
            <a:ext cx="7895749" cy="1141095"/>
          </a:xfrm>
          <a:prstGeom prst="rect">
            <a:avLst/>
          </a:prstGeom>
          <a:noFill/>
          <a:ln/>
        </p:spPr>
        <p:txBody>
          <a:bodyPr wrap="squar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The project successfully implemented a custom memory allocation system in C, providing an alternative to the standard malloc() and free() functions. Future enhancements may include implementing additional allocation strategies, developing a multi-threaded version, and exploring techniques for managing very large memory pools.</a:t>
            </a:r>
            <a:endParaRPr lang="en-US" sz="140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753</Words>
  <Application>Microsoft Office PowerPoint</Application>
  <PresentationFormat>Custom</PresentationFormat>
  <Paragraphs>72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hemanth chowdary</cp:lastModifiedBy>
  <cp:revision>2</cp:revision>
  <dcterms:created xsi:type="dcterms:W3CDTF">2024-07-27T14:05:49Z</dcterms:created>
  <dcterms:modified xsi:type="dcterms:W3CDTF">2024-07-27T14:10:11Z</dcterms:modified>
</cp:coreProperties>
</file>